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6" r:id="rId2"/>
    <p:sldId id="258" r:id="rId3"/>
    <p:sldId id="257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4550" autoAdjust="0"/>
  </p:normalViewPr>
  <p:slideViewPr>
    <p:cSldViewPr snapToGrid="0">
      <p:cViewPr varScale="1">
        <p:scale>
          <a:sx n="151" d="100"/>
          <a:sy n="151" d="100"/>
        </p:scale>
        <p:origin x="1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0BD6E9-5D30-47AC-A3CC-492CB5218BD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7AC59-1417-4F0E-8374-08642BC84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63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 Sequence: 3:01</a:t>
            </a:r>
          </a:p>
          <a:p>
            <a:r>
              <a:rPr lang="en-US" dirty="0"/>
              <a:t>Workers on the Machine: 15:06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7AC59-1417-4F0E-8374-08642BC848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09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7AC59-1417-4F0E-8374-08642BC848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97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5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22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9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49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18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54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44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0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05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655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93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05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4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_4no842TX8?feature=oembed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r1OKfQEnqc?feature=oembed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47766EE-4192-4B2D-A5A0-F60F9A5F7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Overhead Projector">
            <a:extLst>
              <a:ext uri="{FF2B5EF4-FFF2-40B4-BE49-F238E27FC236}">
                <a16:creationId xmlns:a16="http://schemas.microsoft.com/office/drawing/2014/main" id="{A0DF1F2C-E2B3-320D-A08F-E654D8FA67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E664A62-D0CB-4F7E-9B51-BA2214071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9931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bg1">
                  <a:alpha val="30000"/>
                </a:schemeClr>
              </a:gs>
              <a:gs pos="80000">
                <a:schemeClr val="bg1">
                  <a:alpha val="15000"/>
                </a:schemeClr>
              </a:gs>
              <a:gs pos="0">
                <a:schemeClr val="bg1">
                  <a:alpha val="0"/>
                </a:schemeClr>
              </a:gs>
              <a:gs pos="2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5671EC-4FDB-342D-042B-FAC13BF947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3949" y="1187280"/>
            <a:ext cx="5541054" cy="221362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 Melomaniacs Guide to Film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83443D-620A-0F91-33AA-38775D5DCA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8895" y="4624594"/>
            <a:ext cx="4431162" cy="119187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/>
              <a:t>Zach French</a:t>
            </a:r>
          </a:p>
          <a:p>
            <a:pPr algn="ctr"/>
            <a:r>
              <a:rPr lang="en-US" dirty="0"/>
              <a:t>Film-1023</a:t>
            </a:r>
          </a:p>
          <a:p>
            <a:pPr algn="ctr"/>
            <a:r>
              <a:rPr lang="en-US" dirty="0"/>
              <a:t>Fall 2023</a:t>
            </a:r>
          </a:p>
        </p:txBody>
      </p:sp>
    </p:spTree>
    <p:extLst>
      <p:ext uri="{BB962C8B-B14F-4D97-AF65-F5344CB8AC3E}">
        <p14:creationId xmlns:p14="http://schemas.microsoft.com/office/powerpoint/2010/main" val="2977025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4333E7-7BF4-484D-3A37-92134896D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449149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Use of Music in Film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16" name="Picture 15" descr="Spotlight on a dark foggy stage">
            <a:extLst>
              <a:ext uri="{FF2B5EF4-FFF2-40B4-BE49-F238E27FC236}">
                <a16:creationId xmlns:a16="http://schemas.microsoft.com/office/drawing/2014/main" id="{A6AAE6B8-F3F8-BEEC-BE9C-0362E2F1B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67" r="-1" b="-1"/>
          <a:stretch/>
        </p:blipFill>
        <p:spPr>
          <a:xfrm>
            <a:off x="2" y="10"/>
            <a:ext cx="611656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FE9131A-180C-0CB2-B7D0-68663AC45C2A}"/>
              </a:ext>
            </a:extLst>
          </p:cNvPr>
          <p:cNvSpPr txBox="1">
            <a:spLocks/>
          </p:cNvSpPr>
          <p:nvPr/>
        </p:nvSpPr>
        <p:spPr>
          <a:xfrm>
            <a:off x="6513788" y="2333297"/>
            <a:ext cx="4840010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2000" i="0" dirty="0"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1806A4-1D36-2999-4076-BE3FC175345A}"/>
              </a:ext>
            </a:extLst>
          </p:cNvPr>
          <p:cNvSpPr txBox="1"/>
          <p:nvPr/>
        </p:nvSpPr>
        <p:spPr>
          <a:xfrm>
            <a:off x="5885793" y="2705602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Communicates feelings and atmosphere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Sets 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Influences interpretation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Develops Narrative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349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Women in matching clothes">
            <a:extLst>
              <a:ext uri="{FF2B5EF4-FFF2-40B4-BE49-F238E27FC236}">
                <a16:creationId xmlns:a16="http://schemas.microsoft.com/office/drawing/2014/main" id="{1C0DC12C-8F93-7A4D-0BF1-9205DA8B7E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27" r="18226" b="-1"/>
          <a:stretch/>
        </p:blipFill>
        <p:spPr>
          <a:xfrm>
            <a:off x="2" y="10"/>
            <a:ext cx="611656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40CC01B-09BF-F53E-CE94-4A1C3930A80A}"/>
              </a:ext>
            </a:extLst>
          </p:cNvPr>
          <p:cNvSpPr txBox="1">
            <a:spLocks/>
          </p:cNvSpPr>
          <p:nvPr/>
        </p:nvSpPr>
        <p:spPr>
          <a:xfrm>
            <a:off x="6952386" y="1409740"/>
            <a:ext cx="4840010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+mn-ea"/>
                <a:cs typeface="+mn-cs"/>
              </a:rPr>
              <a:t>Soundtracks were the only audio</a:t>
            </a:r>
          </a:p>
          <a:p>
            <a:pPr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No voice or sound effects added</a:t>
            </a:r>
            <a:endParaRPr lang="en-US" sz="1200" dirty="0">
              <a:latin typeface="+mn-lt"/>
              <a:ea typeface="+mn-ea"/>
              <a:cs typeface="+mn-cs"/>
            </a:endParaRPr>
          </a:p>
          <a:p>
            <a:pPr indent="-2286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+mn-lt"/>
              <a:ea typeface="+mn-ea"/>
              <a:cs typeface="+mn-cs"/>
            </a:endParaRPr>
          </a:p>
          <a:p>
            <a:pPr indent="-2286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+mn-ea"/>
                <a:cs typeface="+mn-cs"/>
              </a:rPr>
              <a:t>Important form of communication</a:t>
            </a:r>
            <a:br>
              <a:rPr lang="en-US" sz="2000" dirty="0">
                <a:latin typeface="+mn-lt"/>
                <a:ea typeface="+mn-ea"/>
                <a:cs typeface="+mn-cs"/>
              </a:rPr>
            </a:br>
            <a:r>
              <a:rPr lang="en-US" sz="2000" dirty="0">
                <a:latin typeface="+mn-lt"/>
                <a:ea typeface="+mn-ea"/>
                <a:cs typeface="+mn-cs"/>
              </a:rPr>
              <a:t>to audience</a:t>
            </a:r>
          </a:p>
          <a:p>
            <a:pPr indent="-2286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+mn-lt"/>
              <a:ea typeface="+mn-ea"/>
              <a:cs typeface="+mn-cs"/>
            </a:endParaRPr>
          </a:p>
          <a:p>
            <a:pPr indent="-2286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+mn-ea"/>
                <a:cs typeface="+mn-cs"/>
              </a:rPr>
              <a:t>Music used as SFX</a:t>
            </a:r>
          </a:p>
          <a:p>
            <a:pPr indent="-2286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Online Media 4" title="Metropolis (1927) FULL MOVIE">
            <a:hlinkClick r:id="" action="ppaction://media"/>
            <a:extLst>
              <a:ext uri="{FF2B5EF4-FFF2-40B4-BE49-F238E27FC236}">
                <a16:creationId xmlns:a16="http://schemas.microsoft.com/office/drawing/2014/main" id="{9B745619-3547-677C-C001-B97C5DE41B5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203960" y="3909749"/>
            <a:ext cx="3528740" cy="2687314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2045B52-2F01-0B9C-40D4-F8FF55D35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00" y="379362"/>
            <a:ext cx="2660308" cy="589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AD9DB9-73E9-FAC3-E577-8A9654C0B860}"/>
              </a:ext>
            </a:extLst>
          </p:cNvPr>
          <p:cNvSpPr txBox="1"/>
          <p:nvPr/>
        </p:nvSpPr>
        <p:spPr>
          <a:xfrm>
            <a:off x="5229617" y="379362"/>
            <a:ext cx="6822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Fritz Lang’s </a:t>
            </a:r>
            <a:r>
              <a:rPr lang="en-US" sz="4400" i="1" dirty="0">
                <a:latin typeface="+mj-lt"/>
              </a:rPr>
              <a:t>Metropolis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432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FE8F7A3B-7778-42B8-9D8F-E5F9E44C7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iniature houses">
            <a:extLst>
              <a:ext uri="{FF2B5EF4-FFF2-40B4-BE49-F238E27FC236}">
                <a16:creationId xmlns:a16="http://schemas.microsoft.com/office/drawing/2014/main" id="{47FF7EAC-B9F0-016B-1D58-A7361E09CD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</a:blip>
          <a:srcRect l="2300" r="2300"/>
          <a:stretch/>
        </p:blipFill>
        <p:spPr>
          <a:xfrm>
            <a:off x="2353569" y="10"/>
            <a:ext cx="9838414" cy="6857990"/>
          </a:xfrm>
          <a:prstGeom prst="rect">
            <a:avLst/>
          </a:prstGeom>
        </p:spPr>
      </p:pic>
      <p:pic>
        <p:nvPicPr>
          <p:cNvPr id="1028" name="Picture 4" descr="1931 ... Fritz Lang's 'M' | - video link- entire movie! | Flickr">
            <a:extLst>
              <a:ext uri="{FF2B5EF4-FFF2-40B4-BE49-F238E27FC236}">
                <a16:creationId xmlns:a16="http://schemas.microsoft.com/office/drawing/2014/main" id="{89F8F716-354F-7535-8101-75FE605F21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0" r="-2" b="17796"/>
          <a:stretch/>
        </p:blipFill>
        <p:spPr bwMode="auto">
          <a:xfrm>
            <a:off x="20" y="10"/>
            <a:ext cx="611656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29F8A26-B7C3-5789-B44C-D7A9911632C9}"/>
              </a:ext>
            </a:extLst>
          </p:cNvPr>
          <p:cNvSpPr txBox="1">
            <a:spLocks/>
          </p:cNvSpPr>
          <p:nvPr/>
        </p:nvSpPr>
        <p:spPr>
          <a:xfrm>
            <a:off x="6513788" y="1565906"/>
            <a:ext cx="4840010" cy="3726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2286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0" dirty="0">
                <a:latin typeface="+mn-lt"/>
                <a:ea typeface="+mn-ea"/>
                <a:cs typeface="+mn-cs"/>
              </a:rPr>
              <a:t>Opposite of Metropolis</a:t>
            </a:r>
          </a:p>
          <a:p>
            <a:pPr marL="800100"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i="0" dirty="0">
                <a:latin typeface="+mn-lt"/>
                <a:ea typeface="+mn-ea"/>
                <a:cs typeface="+mn-cs"/>
              </a:rPr>
              <a:t>N</a:t>
            </a:r>
            <a:r>
              <a:rPr lang="en-US" sz="1200" dirty="0"/>
              <a:t>o Soundtracks</a:t>
            </a:r>
          </a:p>
          <a:p>
            <a:pPr marL="800100"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Highlights the motif</a:t>
            </a:r>
          </a:p>
          <a:p>
            <a:pPr marL="800100"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i="0" dirty="0">
              <a:latin typeface="+mn-lt"/>
              <a:ea typeface="+mn-ea"/>
              <a:cs typeface="+mn-cs"/>
            </a:endParaRPr>
          </a:p>
          <a:p>
            <a:pPr marL="342900" indent="-2286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0" dirty="0">
                <a:latin typeface="+mn-lt"/>
                <a:ea typeface="+mn-ea"/>
                <a:cs typeface="+mn-cs"/>
              </a:rPr>
              <a:t>Signature villain motif </a:t>
            </a:r>
          </a:p>
          <a:p>
            <a:pPr marL="800100"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Easily recognizable tune</a:t>
            </a:r>
            <a:endParaRPr lang="en-US" sz="1200" i="1" dirty="0"/>
          </a:p>
          <a:p>
            <a:pPr marL="1257300" lvl="2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Peer </a:t>
            </a:r>
            <a:r>
              <a:rPr lang="en-US" sz="1200" dirty="0" err="1"/>
              <a:t>Gynt</a:t>
            </a:r>
            <a:r>
              <a:rPr lang="en-US" sz="1200" dirty="0"/>
              <a:t>- “</a:t>
            </a:r>
            <a:r>
              <a:rPr lang="en-US" sz="1200" i="1" dirty="0"/>
              <a:t>In The Hall Of The Mountain King”</a:t>
            </a:r>
          </a:p>
          <a:p>
            <a:pPr marL="800100"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i="1" dirty="0"/>
              <a:t>Halloween,</a:t>
            </a:r>
            <a:r>
              <a:rPr lang="en-US" sz="1200" dirty="0"/>
              <a:t> </a:t>
            </a:r>
            <a:r>
              <a:rPr lang="en-US" sz="1200" i="1" dirty="0"/>
              <a:t>Psycho</a:t>
            </a:r>
            <a:r>
              <a:rPr lang="en-US" sz="1200" dirty="0"/>
              <a:t>, </a:t>
            </a:r>
            <a:r>
              <a:rPr lang="en-US" sz="1200" i="1" dirty="0"/>
              <a:t>Jaws</a:t>
            </a:r>
            <a:r>
              <a:rPr lang="en-US" sz="1200" dirty="0"/>
              <a:t>, etc., have signature tune for the killer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F98462-4EC4-6D9B-64D7-88CD92338A32}"/>
              </a:ext>
            </a:extLst>
          </p:cNvPr>
          <p:cNvSpPr txBox="1"/>
          <p:nvPr/>
        </p:nvSpPr>
        <p:spPr>
          <a:xfrm>
            <a:off x="6309776" y="455951"/>
            <a:ext cx="4458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Fritz Lang’s </a:t>
            </a:r>
            <a:r>
              <a:rPr lang="en-US" sz="4400" i="1" dirty="0">
                <a:latin typeface="+mj-lt"/>
              </a:rPr>
              <a:t>M</a:t>
            </a:r>
            <a:endParaRPr lang="en-US" sz="4400" dirty="0">
              <a:latin typeface="+mj-lt"/>
            </a:endParaRPr>
          </a:p>
        </p:txBody>
      </p:sp>
      <p:pic>
        <p:nvPicPr>
          <p:cNvPr id="10" name="Online Media 9" title="M (Dusseldorf's vampire) Whistle - M, el vampiro de Dusseldorf - Silbido (1931) Fritz Lang">
            <a:hlinkClick r:id="" action="ppaction://media"/>
            <a:extLst>
              <a:ext uri="{FF2B5EF4-FFF2-40B4-BE49-F238E27FC236}">
                <a16:creationId xmlns:a16="http://schemas.microsoft.com/office/drawing/2014/main" id="{3B61B02B-86EB-1069-4980-D24FE2970AB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538882" y="4160738"/>
            <a:ext cx="3232493" cy="242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22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ABD689-3279-54CE-D762-0F2E6032B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910417" cy="1807305"/>
          </a:xfrm>
        </p:spPr>
        <p:txBody>
          <a:bodyPr>
            <a:normAutofit/>
          </a:bodyPr>
          <a:lstStyle/>
          <a:p>
            <a:r>
              <a:rPr lang="en-US" i="0" dirty="0"/>
              <a:t>Martin Scorsese’s</a:t>
            </a:r>
            <a:br>
              <a:rPr lang="en-US" dirty="0"/>
            </a:br>
            <a:r>
              <a:rPr lang="en-US" dirty="0"/>
              <a:t>Taxi Driver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6AF0B-C1D1-F914-0779-ACFF1B99A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33297"/>
            <a:ext cx="3816096" cy="3843666"/>
          </a:xfrm>
        </p:spPr>
        <p:txBody>
          <a:bodyPr>
            <a:normAutofit/>
          </a:bodyPr>
          <a:lstStyle/>
          <a:p>
            <a:r>
              <a:rPr lang="en-US" sz="2000" dirty="0"/>
              <a:t>Opening soundtrack</a:t>
            </a:r>
          </a:p>
          <a:p>
            <a:pPr marL="0" indent="0">
              <a:buNone/>
            </a:pPr>
            <a:r>
              <a:rPr lang="en-US" sz="2000" dirty="0"/>
              <a:t>Bernard Hermann- </a:t>
            </a:r>
            <a:r>
              <a:rPr lang="en-US" sz="2000" i="1" dirty="0"/>
              <a:t>Main Title (from “Taxi Driver”)</a:t>
            </a:r>
          </a:p>
          <a:p>
            <a:pPr lvl="1"/>
            <a:r>
              <a:rPr lang="en-US" sz="1600" i="1" dirty="0"/>
              <a:t>Last work he would create</a:t>
            </a:r>
            <a:endParaRPr lang="en-US" sz="16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Communicates Travis’ setting and mind</a:t>
            </a:r>
          </a:p>
          <a:p>
            <a:pPr lvl="1"/>
            <a:r>
              <a:rPr lang="en-US" sz="1200" dirty="0"/>
              <a:t>Trying to find a groove that is constantly interrupted</a:t>
            </a:r>
          </a:p>
          <a:p>
            <a:pPr lvl="1"/>
            <a:r>
              <a:rPr lang="en-US" sz="1200" dirty="0"/>
              <a:t>Chaotic sounding music that differs</a:t>
            </a:r>
          </a:p>
          <a:p>
            <a:pPr lvl="1"/>
            <a:r>
              <a:rPr lang="en-US" sz="1200" dirty="0"/>
              <a:t>Same motif throughout film</a:t>
            </a:r>
          </a:p>
        </p:txBody>
      </p:sp>
      <p:pic>
        <p:nvPicPr>
          <p:cNvPr id="3074" name="Picture 2" descr="1976 TAXI DRIVER. Martin Scorsese | spanish lobby card | RICARDO PABLO |  Flickr">
            <a:extLst>
              <a:ext uri="{FF2B5EF4-FFF2-40B4-BE49-F238E27FC236}">
                <a16:creationId xmlns:a16="http://schemas.microsoft.com/office/drawing/2014/main" id="{39EF3F29-D16D-6FA7-F1CD-3307D57A4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7" t="2003" r="4197" b="36226"/>
          <a:stretch/>
        </p:blipFill>
        <p:spPr bwMode="auto">
          <a:xfrm>
            <a:off x="4747708" y="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ave Blume - Main Title  Taxi Driver Original Soundtrack">
            <a:hlinkClick r:id="" action="ppaction://media"/>
            <a:extLst>
              <a:ext uri="{FF2B5EF4-FFF2-40B4-BE49-F238E27FC236}">
                <a16:creationId xmlns:a16="http://schemas.microsoft.com/office/drawing/2014/main" id="{81E51DE9-92C8-6F5A-6B83-CE8EC390DA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642"/>
                  <p14:fade in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1754" y="60928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7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9AC9A2-9798-049E-6B87-114529F09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dirty="0"/>
              <a:t>The Uniqueness of OST’s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8ADAD-AFC9-AA7B-B7E4-9881023C7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en-US" sz="2000" dirty="0"/>
              <a:t>Traits of great soundtracks in film</a:t>
            </a:r>
          </a:p>
          <a:p>
            <a:pPr lvl="1"/>
            <a:r>
              <a:rPr lang="en-US" sz="1600" dirty="0"/>
              <a:t>Distinct and recognizable</a:t>
            </a:r>
          </a:p>
          <a:p>
            <a:pPr lvl="1"/>
            <a:r>
              <a:rPr lang="en-US" sz="1600" dirty="0"/>
              <a:t>Interwoven with film and plot</a:t>
            </a:r>
          </a:p>
          <a:p>
            <a:pPr lvl="1"/>
            <a:r>
              <a:rPr lang="en-US" sz="1600" dirty="0"/>
              <a:t>Motifs to other soundtracks within the film</a:t>
            </a:r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sz="2000" dirty="0"/>
              <a:t>Difficult to successfully mix and match</a:t>
            </a:r>
          </a:p>
          <a:p>
            <a:pPr lvl="1"/>
            <a:r>
              <a:rPr lang="en-US" sz="1600" dirty="0"/>
              <a:t>Loses identity</a:t>
            </a:r>
          </a:p>
          <a:p>
            <a:pPr lvl="1"/>
            <a:r>
              <a:rPr lang="en-US" sz="1600" dirty="0"/>
              <a:t>Miscommunication</a:t>
            </a:r>
          </a:p>
        </p:txBody>
      </p:sp>
      <p:pic>
        <p:nvPicPr>
          <p:cNvPr id="12" name="Picture 11" descr="Film reel and slate">
            <a:extLst>
              <a:ext uri="{FF2B5EF4-FFF2-40B4-BE49-F238E27FC236}">
                <a16:creationId xmlns:a16="http://schemas.microsoft.com/office/drawing/2014/main" id="{B2AAD88B-E0E8-75E3-E4E4-27E05693F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54" r="30808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4098" name="Picture 2" descr="What Lord of the Rings Battles Would be Like with Lightsabers - TechEBlog">
            <a:extLst>
              <a:ext uri="{FF2B5EF4-FFF2-40B4-BE49-F238E27FC236}">
                <a16:creationId xmlns:a16="http://schemas.microsoft.com/office/drawing/2014/main" id="{F6B0EB73-F2E8-12AF-7214-8F7E21399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0179">
            <a:off x="10205486" y="4021050"/>
            <a:ext cx="4195528" cy="277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559042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RegularSeedRightStep">
      <a:dk1>
        <a:srgbClr val="000000"/>
      </a:dk1>
      <a:lt1>
        <a:srgbClr val="FFFFFF"/>
      </a:lt1>
      <a:dk2>
        <a:srgbClr val="242941"/>
      </a:dk2>
      <a:lt2>
        <a:srgbClr val="E2E5E8"/>
      </a:lt2>
      <a:accent1>
        <a:srgbClr val="C38D4D"/>
      </a:accent1>
      <a:accent2>
        <a:srgbClr val="A9A538"/>
      </a:accent2>
      <a:accent3>
        <a:srgbClr val="86AE44"/>
      </a:accent3>
      <a:accent4>
        <a:srgbClr val="53B13B"/>
      </a:accent4>
      <a:accent5>
        <a:srgbClr val="48B65F"/>
      </a:accent5>
      <a:accent6>
        <a:srgbClr val="3BB185"/>
      </a:accent6>
      <a:hlink>
        <a:srgbClr val="3F79BF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186</Words>
  <Application>Microsoft Office PowerPoint</Application>
  <PresentationFormat>Widescreen</PresentationFormat>
  <Paragraphs>50</Paragraphs>
  <Slides>6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Century Gothic</vt:lpstr>
      <vt:lpstr>Elephant</vt:lpstr>
      <vt:lpstr>BrushVTI</vt:lpstr>
      <vt:lpstr>A Melomaniacs Guide to Film</vt:lpstr>
      <vt:lpstr>Use of Music in Film </vt:lpstr>
      <vt:lpstr>PowerPoint Presentation</vt:lpstr>
      <vt:lpstr>PowerPoint Presentation</vt:lpstr>
      <vt:lpstr>Martin Scorsese’s Taxi Driver</vt:lpstr>
      <vt:lpstr>The Uniqueness of OST’s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Melomaniacs Guide to Film</dc:title>
  <dc:creator>Zach French</dc:creator>
  <cp:lastModifiedBy>Zach French</cp:lastModifiedBy>
  <cp:revision>2</cp:revision>
  <dcterms:created xsi:type="dcterms:W3CDTF">2023-11-28T01:54:57Z</dcterms:created>
  <dcterms:modified xsi:type="dcterms:W3CDTF">2023-11-28T10:53:01Z</dcterms:modified>
</cp:coreProperties>
</file>